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60" r:id="rId4"/>
    <p:sldId id="273" r:id="rId5"/>
    <p:sldId id="274" r:id="rId6"/>
    <p:sldId id="272" r:id="rId7"/>
    <p:sldId id="271" r:id="rId8"/>
    <p:sldId id="277" r:id="rId9"/>
    <p:sldId id="275" r:id="rId10"/>
    <p:sldId id="276" r:id="rId11"/>
    <p:sldId id="278" r:id="rId12"/>
    <p:sldId id="279" r:id="rId13"/>
    <p:sldId id="280" r:id="rId14"/>
    <p:sldId id="281" r:id="rId15"/>
    <p:sldId id="282" r:id="rId16"/>
    <p:sldId id="283" r:id="rId17"/>
  </p:sldIdLst>
  <p:sldSz cx="12192000" cy="6858000"/>
  <p:notesSz cx="6807200" cy="99393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2F34"/>
    <a:srgbClr val="F4F5F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2723" autoAdjust="0"/>
  </p:normalViewPr>
  <p:slideViewPr>
    <p:cSldViewPr snapToGrid="0">
      <p:cViewPr varScale="1">
        <p:scale>
          <a:sx n="70" d="100"/>
          <a:sy n="70" d="100"/>
        </p:scale>
        <p:origin x="10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6038" y="0"/>
            <a:ext cx="2949575" cy="498475"/>
          </a:xfrm>
          <a:prstGeom prst="rect">
            <a:avLst/>
          </a:prstGeom>
        </p:spPr>
        <p:txBody>
          <a:bodyPr vert="horz" lIns="91440" tIns="45720" rIns="91440" bIns="45720" rtlCol="0"/>
          <a:lstStyle>
            <a:lvl1pPr algn="r">
              <a:defRPr sz="1200"/>
            </a:lvl1pPr>
          </a:lstStyle>
          <a:p>
            <a:fld id="{02E88B1C-F7FF-48DF-9B7C-0FCDA3003997}" type="datetimeFigureOut">
              <a:rPr lang="en-US" smtClean="0"/>
              <a:t>10-Jun-24</a:t>
            </a:fld>
            <a:endParaRPr lang="en-US"/>
          </a:p>
        </p:txBody>
      </p:sp>
      <p:sp>
        <p:nvSpPr>
          <p:cNvPr id="4" name="Slide Image Placeholder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6038" y="9440863"/>
            <a:ext cx="2949575" cy="498475"/>
          </a:xfrm>
          <a:prstGeom prst="rect">
            <a:avLst/>
          </a:prstGeom>
        </p:spPr>
        <p:txBody>
          <a:bodyPr vert="horz" lIns="91440" tIns="45720" rIns="91440" bIns="45720" rtlCol="0" anchor="b"/>
          <a:lstStyle>
            <a:lvl1pPr algn="r">
              <a:defRPr sz="1200"/>
            </a:lvl1pPr>
          </a:lstStyle>
          <a:p>
            <a:fld id="{94E592B8-3937-4EDB-867B-B2F56D8632EF}" type="slidenum">
              <a:rPr lang="en-US" smtClean="0"/>
              <a:t>‹#›</a:t>
            </a:fld>
            <a:endParaRPr lang="en-US"/>
          </a:p>
        </p:txBody>
      </p:sp>
    </p:spTree>
    <p:extLst>
      <p:ext uri="{BB962C8B-B14F-4D97-AF65-F5344CB8AC3E}">
        <p14:creationId xmlns:p14="http://schemas.microsoft.com/office/powerpoint/2010/main" val="1759028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https://www.youtube.com/watch?v=-77X5L_Vl_k&amp;list=PLa47Re_Ql1jkpcX6gZhjY01qWxprddTBH</a:t>
            </a:r>
          </a:p>
        </p:txBody>
      </p:sp>
      <p:sp>
        <p:nvSpPr>
          <p:cNvPr id="4" name="Slide Number Placeholder 3"/>
          <p:cNvSpPr>
            <a:spLocks noGrp="1"/>
          </p:cNvSpPr>
          <p:nvPr>
            <p:ph type="sldNum" sz="quarter" idx="5"/>
          </p:nvPr>
        </p:nvSpPr>
        <p:spPr/>
        <p:txBody>
          <a:bodyPr/>
          <a:lstStyle/>
          <a:p>
            <a:fld id="{94E592B8-3937-4EDB-867B-B2F56D8632EF}" type="slidenum">
              <a:rPr lang="en-US" smtClean="0"/>
              <a:t>4</a:t>
            </a:fld>
            <a:endParaRPr lang="en-US"/>
          </a:p>
        </p:txBody>
      </p:sp>
    </p:spTree>
    <p:extLst>
      <p:ext uri="{BB962C8B-B14F-4D97-AF65-F5344CB8AC3E}">
        <p14:creationId xmlns:p14="http://schemas.microsoft.com/office/powerpoint/2010/main" val="216916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https://www.youtube.com/watch?v=49w-z2rl2B4&amp;list=PLa47Re_Ql1jkpcX6gZhjY01qWxprddTBH&amp;index=2</a:t>
            </a:r>
          </a:p>
        </p:txBody>
      </p:sp>
      <p:sp>
        <p:nvSpPr>
          <p:cNvPr id="4" name="Slide Number Placeholder 3"/>
          <p:cNvSpPr>
            <a:spLocks noGrp="1"/>
          </p:cNvSpPr>
          <p:nvPr>
            <p:ph type="sldNum" sz="quarter" idx="5"/>
          </p:nvPr>
        </p:nvSpPr>
        <p:spPr/>
        <p:txBody>
          <a:bodyPr/>
          <a:lstStyle/>
          <a:p>
            <a:fld id="{94E592B8-3937-4EDB-867B-B2F56D8632EF}" type="slidenum">
              <a:rPr lang="en-US" smtClean="0"/>
              <a:t>5</a:t>
            </a:fld>
            <a:endParaRPr lang="en-US"/>
          </a:p>
        </p:txBody>
      </p:sp>
    </p:spTree>
    <p:extLst>
      <p:ext uri="{BB962C8B-B14F-4D97-AF65-F5344CB8AC3E}">
        <p14:creationId xmlns:p14="http://schemas.microsoft.com/office/powerpoint/2010/main" val="494662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https://engoo.com/app/lessons/toeic-speaking-actual-test-1-part-2/GkX46ne7Eey-g4tJD5rWGg</a:t>
            </a:r>
          </a:p>
        </p:txBody>
      </p:sp>
      <p:sp>
        <p:nvSpPr>
          <p:cNvPr id="4" name="Slide Number Placeholder 3"/>
          <p:cNvSpPr>
            <a:spLocks noGrp="1"/>
          </p:cNvSpPr>
          <p:nvPr>
            <p:ph type="sldNum" sz="quarter" idx="5"/>
          </p:nvPr>
        </p:nvSpPr>
        <p:spPr/>
        <p:txBody>
          <a:bodyPr/>
          <a:lstStyle/>
          <a:p>
            <a:fld id="{94E592B8-3937-4EDB-867B-B2F56D8632EF}" type="slidenum">
              <a:rPr lang="en-US" smtClean="0"/>
              <a:t>6</a:t>
            </a:fld>
            <a:endParaRPr lang="en-US"/>
          </a:p>
        </p:txBody>
      </p:sp>
    </p:spTree>
    <p:extLst>
      <p:ext uri="{BB962C8B-B14F-4D97-AF65-F5344CB8AC3E}">
        <p14:creationId xmlns:p14="http://schemas.microsoft.com/office/powerpoint/2010/main" val="872346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dirty="0">
                <a:solidFill>
                  <a:srgbClr val="01051C"/>
                </a:solidFill>
                <a:effectLst/>
                <a:highlight>
                  <a:srgbClr val="FFFFFF"/>
                </a:highlight>
                <a:latin typeface="Roboto" panose="02000000000000000000" pitchFamily="2" charset="0"/>
              </a:rPr>
              <a:t>Bước 1: Nhận diện dạng câu hỏi và hiểu đề bài.</a:t>
            </a:r>
          </a:p>
          <a:p>
            <a:pPr algn="l"/>
            <a:r>
              <a:rPr lang="vi-VN" b="0" i="0" dirty="0">
                <a:solidFill>
                  <a:srgbClr val="01051C"/>
                </a:solidFill>
                <a:effectLst/>
                <a:highlight>
                  <a:srgbClr val="FFFFFF"/>
                </a:highlight>
                <a:latin typeface="Roboto" panose="02000000000000000000" pitchFamily="2" charset="0"/>
              </a:rPr>
              <a:t>Nhận diện dạng câu hỏi: Từ cụm từ “What is your opinion about…” =&gt; Dạng câu hỏi trình bày quan điểm về việc lựa chọn công việc với lương thấp nhưng có nhiều thời gian nghỉ.</a:t>
            </a:r>
          </a:p>
          <a:p>
            <a:pPr algn="l"/>
            <a:r>
              <a:rPr lang="vi-VN" b="0" i="0" dirty="0">
                <a:solidFill>
                  <a:srgbClr val="01051C"/>
                </a:solidFill>
                <a:effectLst/>
                <a:highlight>
                  <a:srgbClr val="FFFFFF"/>
                </a:highlight>
                <a:latin typeface="Roboto" panose="02000000000000000000" pitchFamily="2" charset="0"/>
              </a:rPr>
              <a:t>Hiểu đề bài: Đề bài yêu cầu thí sinh cho biết ý kiến của bản thân về việc nhận một công việc lương thấp nhưng lại có nhiều thời gian nghỉ phép và đưa ra những lý do cho ý kiến ​​của mình.</a:t>
            </a:r>
          </a:p>
          <a:p>
            <a:pPr algn="l"/>
            <a:r>
              <a:rPr lang="vi-VN" b="0" i="0" dirty="0">
                <a:solidFill>
                  <a:srgbClr val="01051C"/>
                </a:solidFill>
                <a:effectLst/>
                <a:highlight>
                  <a:srgbClr val="FFFFFF"/>
                </a:highlight>
                <a:latin typeface="Roboto" panose="02000000000000000000" pitchFamily="2" charset="0"/>
              </a:rPr>
              <a:t>Bước 2: Xác định quan điểm của bản thân.</a:t>
            </a:r>
          </a:p>
          <a:p>
            <a:pPr algn="l"/>
            <a:r>
              <a:rPr lang="vi-VN" b="0" i="0" dirty="0">
                <a:solidFill>
                  <a:srgbClr val="01051C"/>
                </a:solidFill>
                <a:effectLst/>
                <a:highlight>
                  <a:srgbClr val="FFFFFF"/>
                </a:highlight>
                <a:latin typeface="Roboto" panose="02000000000000000000" pitchFamily="2" charset="0"/>
              </a:rPr>
              <a:t>Xem xét quan điểm cá nhân về việc chọn công việc với mức lương thấp nhưng có nhiều thời gian nghỉ =&gt; Đây là một lựa chọn sáng suốt vì đảm bảo sức khỏe của bản thân, gia tăng năng suất và chất lượng công việc.</a:t>
            </a:r>
          </a:p>
          <a:p>
            <a:endParaRPr lang="en-US" dirty="0"/>
          </a:p>
        </p:txBody>
      </p:sp>
      <p:sp>
        <p:nvSpPr>
          <p:cNvPr id="4" name="Slide Number Placeholder 3"/>
          <p:cNvSpPr>
            <a:spLocks noGrp="1"/>
          </p:cNvSpPr>
          <p:nvPr>
            <p:ph type="sldNum" sz="quarter" idx="5"/>
          </p:nvPr>
        </p:nvSpPr>
        <p:spPr/>
        <p:txBody>
          <a:bodyPr/>
          <a:lstStyle/>
          <a:p>
            <a:fld id="{94E592B8-3937-4EDB-867B-B2F56D8632EF}" type="slidenum">
              <a:rPr lang="en-US" smtClean="0"/>
              <a:t>10</a:t>
            </a:fld>
            <a:endParaRPr lang="en-US"/>
          </a:p>
        </p:txBody>
      </p:sp>
    </p:spTree>
    <p:extLst>
      <p:ext uri="{BB962C8B-B14F-4D97-AF65-F5344CB8AC3E}">
        <p14:creationId xmlns:p14="http://schemas.microsoft.com/office/powerpoint/2010/main" val="3002225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50000"/>
              </a:lnSpc>
            </a:pPr>
            <a:r>
              <a:rPr lang="en-US" sz="1200" b="1" dirty="0"/>
              <a:t>I prefer a job with less money but more vacation time. First</a:t>
            </a:r>
            <a:r>
              <a:rPr lang="en-US" sz="1200" dirty="0"/>
              <a:t>, it helps me have a good balance between work and life. This makes me feel less stressed and tired. A good balance is important for my body and mind. </a:t>
            </a:r>
            <a:r>
              <a:rPr lang="en-US" sz="1200" b="1" dirty="0"/>
              <a:t>Second</a:t>
            </a:r>
            <a:r>
              <a:rPr lang="en-US" sz="1200" dirty="0"/>
              <a:t>, more vacation time lets me do fun things, travel, and be with family and friends. </a:t>
            </a:r>
            <a:r>
              <a:rPr lang="en-US" sz="1200" b="1" dirty="0"/>
              <a:t>Third</a:t>
            </a:r>
            <a:r>
              <a:rPr lang="en-US" sz="1200" dirty="0"/>
              <a:t>, even if I earn less money, I can learn to live simply.</a:t>
            </a:r>
            <a:r>
              <a:rPr lang="en-US" sz="1200" b="1" dirty="0"/>
              <a:t> I think time and experiences are more important than money. This way, my life is easier and happier.</a:t>
            </a:r>
          </a:p>
          <a:p>
            <a:endParaRPr lang="en-US" dirty="0"/>
          </a:p>
        </p:txBody>
      </p:sp>
      <p:sp>
        <p:nvSpPr>
          <p:cNvPr id="4" name="Slide Number Placeholder 3"/>
          <p:cNvSpPr>
            <a:spLocks noGrp="1"/>
          </p:cNvSpPr>
          <p:nvPr>
            <p:ph type="sldNum" sz="quarter" idx="5"/>
          </p:nvPr>
        </p:nvSpPr>
        <p:spPr/>
        <p:txBody>
          <a:bodyPr/>
          <a:lstStyle/>
          <a:p>
            <a:fld id="{94E592B8-3937-4EDB-867B-B2F56D8632EF}" type="slidenum">
              <a:rPr lang="en-US" smtClean="0"/>
              <a:t>11</a:t>
            </a:fld>
            <a:endParaRPr lang="en-US"/>
          </a:p>
        </p:txBody>
      </p:sp>
    </p:spTree>
    <p:extLst>
      <p:ext uri="{BB962C8B-B14F-4D97-AF65-F5344CB8AC3E}">
        <p14:creationId xmlns:p14="http://schemas.microsoft.com/office/powerpoint/2010/main" val="2742990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E592B8-3937-4EDB-867B-B2F56D8632EF}" type="slidenum">
              <a:rPr lang="en-US" smtClean="0"/>
              <a:t>14</a:t>
            </a:fld>
            <a:endParaRPr lang="en-US"/>
          </a:p>
        </p:txBody>
      </p:sp>
    </p:spTree>
    <p:extLst>
      <p:ext uri="{BB962C8B-B14F-4D97-AF65-F5344CB8AC3E}">
        <p14:creationId xmlns:p14="http://schemas.microsoft.com/office/powerpoint/2010/main" val="1248151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3D161-6332-2468-6A17-6FCC15CA4F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008FBBA-E986-4C47-71EE-8F2CFC8121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8F1317-525A-4466-D658-58D350EB3244}"/>
              </a:ext>
            </a:extLst>
          </p:cNvPr>
          <p:cNvSpPr>
            <a:spLocks noGrp="1"/>
          </p:cNvSpPr>
          <p:nvPr>
            <p:ph type="dt" sz="half" idx="10"/>
          </p:nvPr>
        </p:nvSpPr>
        <p:spPr/>
        <p:txBody>
          <a:bodyPr/>
          <a:lstStyle/>
          <a:p>
            <a:fld id="{F69A5A6D-BDF9-407B-ABA1-50AF377609B5}" type="datetimeFigureOut">
              <a:rPr lang="en-US" smtClean="0"/>
              <a:t>10-Jun-24</a:t>
            </a:fld>
            <a:endParaRPr lang="en-US"/>
          </a:p>
        </p:txBody>
      </p:sp>
      <p:sp>
        <p:nvSpPr>
          <p:cNvPr id="5" name="Footer Placeholder 4">
            <a:extLst>
              <a:ext uri="{FF2B5EF4-FFF2-40B4-BE49-F238E27FC236}">
                <a16:creationId xmlns:a16="http://schemas.microsoft.com/office/drawing/2014/main" id="{42FB00D0-8948-FF70-AD5C-4063B0D5B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425034-1BBA-C282-A319-2D4FE476C874}"/>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1742867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93C0-0172-EFF8-EBC0-FDEE6B8014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99FF25-7E0F-B27F-0F23-92DB9EEF67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C311F-B57D-121B-B9F0-2EB8F2E7008B}"/>
              </a:ext>
            </a:extLst>
          </p:cNvPr>
          <p:cNvSpPr>
            <a:spLocks noGrp="1"/>
          </p:cNvSpPr>
          <p:nvPr>
            <p:ph type="dt" sz="half" idx="10"/>
          </p:nvPr>
        </p:nvSpPr>
        <p:spPr/>
        <p:txBody>
          <a:bodyPr/>
          <a:lstStyle/>
          <a:p>
            <a:fld id="{F69A5A6D-BDF9-407B-ABA1-50AF377609B5}" type="datetimeFigureOut">
              <a:rPr lang="en-US" smtClean="0"/>
              <a:t>10-Jun-24</a:t>
            </a:fld>
            <a:endParaRPr lang="en-US"/>
          </a:p>
        </p:txBody>
      </p:sp>
      <p:sp>
        <p:nvSpPr>
          <p:cNvPr id="5" name="Footer Placeholder 4">
            <a:extLst>
              <a:ext uri="{FF2B5EF4-FFF2-40B4-BE49-F238E27FC236}">
                <a16:creationId xmlns:a16="http://schemas.microsoft.com/office/drawing/2014/main" id="{9671E5C5-A483-85A4-6E96-2A207AB915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2207D-25C9-EF08-483E-5E0CF8EF5960}"/>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557144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8169D3-9EDA-2C08-ADDA-1356EBC78A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4C76F2-4658-ABCE-B2C6-A4AE3A67668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4043C-1E39-B166-9CB5-A7629BB37D85}"/>
              </a:ext>
            </a:extLst>
          </p:cNvPr>
          <p:cNvSpPr>
            <a:spLocks noGrp="1"/>
          </p:cNvSpPr>
          <p:nvPr>
            <p:ph type="dt" sz="half" idx="10"/>
          </p:nvPr>
        </p:nvSpPr>
        <p:spPr/>
        <p:txBody>
          <a:bodyPr/>
          <a:lstStyle/>
          <a:p>
            <a:fld id="{F69A5A6D-BDF9-407B-ABA1-50AF377609B5}" type="datetimeFigureOut">
              <a:rPr lang="en-US" smtClean="0"/>
              <a:t>10-Jun-24</a:t>
            </a:fld>
            <a:endParaRPr lang="en-US"/>
          </a:p>
        </p:txBody>
      </p:sp>
      <p:sp>
        <p:nvSpPr>
          <p:cNvPr id="5" name="Footer Placeholder 4">
            <a:extLst>
              <a:ext uri="{FF2B5EF4-FFF2-40B4-BE49-F238E27FC236}">
                <a16:creationId xmlns:a16="http://schemas.microsoft.com/office/drawing/2014/main" id="{38ACD6F6-88D7-FC44-B7EF-C22D01E830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6BAF6-6E97-7141-2206-B4F53A82B481}"/>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1329112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3E349-1AFA-7DFD-30D9-657B96F833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3C5C0-B18F-EDE3-370E-6F39B2F808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9AC34C-7380-A962-23E6-832230FE4A1D}"/>
              </a:ext>
            </a:extLst>
          </p:cNvPr>
          <p:cNvSpPr>
            <a:spLocks noGrp="1"/>
          </p:cNvSpPr>
          <p:nvPr>
            <p:ph type="dt" sz="half" idx="10"/>
          </p:nvPr>
        </p:nvSpPr>
        <p:spPr/>
        <p:txBody>
          <a:bodyPr/>
          <a:lstStyle/>
          <a:p>
            <a:fld id="{F69A5A6D-BDF9-407B-ABA1-50AF377609B5}" type="datetimeFigureOut">
              <a:rPr lang="en-US" smtClean="0"/>
              <a:t>10-Jun-24</a:t>
            </a:fld>
            <a:endParaRPr lang="en-US"/>
          </a:p>
        </p:txBody>
      </p:sp>
      <p:sp>
        <p:nvSpPr>
          <p:cNvPr id="5" name="Footer Placeholder 4">
            <a:extLst>
              <a:ext uri="{FF2B5EF4-FFF2-40B4-BE49-F238E27FC236}">
                <a16:creationId xmlns:a16="http://schemas.microsoft.com/office/drawing/2014/main" id="{28BB1DA8-01A0-6203-B580-8EEB5E942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2DC8FB-B225-F92B-473C-9C3546F75D4F}"/>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344583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1A1D8-AE29-F114-51E5-954C48A071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353B8D-3028-78B6-7FD7-809D50C2A06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C0E84E-233D-056E-7DF1-DBDEFE18E1D0}"/>
              </a:ext>
            </a:extLst>
          </p:cNvPr>
          <p:cNvSpPr>
            <a:spLocks noGrp="1"/>
          </p:cNvSpPr>
          <p:nvPr>
            <p:ph type="dt" sz="half" idx="10"/>
          </p:nvPr>
        </p:nvSpPr>
        <p:spPr/>
        <p:txBody>
          <a:bodyPr/>
          <a:lstStyle/>
          <a:p>
            <a:fld id="{F69A5A6D-BDF9-407B-ABA1-50AF377609B5}" type="datetimeFigureOut">
              <a:rPr lang="en-US" smtClean="0"/>
              <a:t>10-Jun-24</a:t>
            </a:fld>
            <a:endParaRPr lang="en-US"/>
          </a:p>
        </p:txBody>
      </p:sp>
      <p:sp>
        <p:nvSpPr>
          <p:cNvPr id="5" name="Footer Placeholder 4">
            <a:extLst>
              <a:ext uri="{FF2B5EF4-FFF2-40B4-BE49-F238E27FC236}">
                <a16:creationId xmlns:a16="http://schemas.microsoft.com/office/drawing/2014/main" id="{91EEBDDE-89CF-C0E4-143F-80A8697AA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F2AAB7-2B75-FC79-2F5B-551A610311BA}"/>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4294779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230AA-9C86-D51B-D2AA-ED073FE283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950BBF-5B65-E379-EAFF-51AD6639A49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1157F0-04F2-7819-BA32-C89271DBC5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2EADFE-66D5-5497-5328-026F1D1CF908}"/>
              </a:ext>
            </a:extLst>
          </p:cNvPr>
          <p:cNvSpPr>
            <a:spLocks noGrp="1"/>
          </p:cNvSpPr>
          <p:nvPr>
            <p:ph type="dt" sz="half" idx="10"/>
          </p:nvPr>
        </p:nvSpPr>
        <p:spPr/>
        <p:txBody>
          <a:bodyPr/>
          <a:lstStyle/>
          <a:p>
            <a:fld id="{F69A5A6D-BDF9-407B-ABA1-50AF377609B5}" type="datetimeFigureOut">
              <a:rPr lang="en-US" smtClean="0"/>
              <a:t>10-Jun-24</a:t>
            </a:fld>
            <a:endParaRPr lang="en-US"/>
          </a:p>
        </p:txBody>
      </p:sp>
      <p:sp>
        <p:nvSpPr>
          <p:cNvPr id="6" name="Footer Placeholder 5">
            <a:extLst>
              <a:ext uri="{FF2B5EF4-FFF2-40B4-BE49-F238E27FC236}">
                <a16:creationId xmlns:a16="http://schemas.microsoft.com/office/drawing/2014/main" id="{AF6A3C66-FFB2-D13A-4183-34E2420418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0DA2EC-11F1-3ABC-EC6C-835151025798}"/>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42485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0C4BE-1CF6-88A6-A127-F27DDFBB92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79920C-2D60-014B-6FFD-33B8DAD753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E6FC45-3FAE-B9C7-EAF5-B5142D50F7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CC45A8C-0EA7-0CF2-ABB1-316BD551C3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404D25-0172-B071-3245-E516DCD833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A6E0BD-FE6B-3066-F6CB-04B68D6CB54F}"/>
              </a:ext>
            </a:extLst>
          </p:cNvPr>
          <p:cNvSpPr>
            <a:spLocks noGrp="1"/>
          </p:cNvSpPr>
          <p:nvPr>
            <p:ph type="dt" sz="half" idx="10"/>
          </p:nvPr>
        </p:nvSpPr>
        <p:spPr/>
        <p:txBody>
          <a:bodyPr/>
          <a:lstStyle/>
          <a:p>
            <a:fld id="{F69A5A6D-BDF9-407B-ABA1-50AF377609B5}" type="datetimeFigureOut">
              <a:rPr lang="en-US" smtClean="0"/>
              <a:t>10-Jun-24</a:t>
            </a:fld>
            <a:endParaRPr lang="en-US"/>
          </a:p>
        </p:txBody>
      </p:sp>
      <p:sp>
        <p:nvSpPr>
          <p:cNvPr id="8" name="Footer Placeholder 7">
            <a:extLst>
              <a:ext uri="{FF2B5EF4-FFF2-40B4-BE49-F238E27FC236}">
                <a16:creationId xmlns:a16="http://schemas.microsoft.com/office/drawing/2014/main" id="{B4578269-5DF3-E047-46E9-7EDFBD91B6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6BC8FB-923E-4418-D696-1E01D62543CC}"/>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937901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432F-1868-3009-F06F-A7B182FB85C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0F7F26-56B9-C5C4-6D1B-2027F274EACC}"/>
              </a:ext>
            </a:extLst>
          </p:cNvPr>
          <p:cNvSpPr>
            <a:spLocks noGrp="1"/>
          </p:cNvSpPr>
          <p:nvPr>
            <p:ph type="dt" sz="half" idx="10"/>
          </p:nvPr>
        </p:nvSpPr>
        <p:spPr/>
        <p:txBody>
          <a:bodyPr/>
          <a:lstStyle/>
          <a:p>
            <a:fld id="{F69A5A6D-BDF9-407B-ABA1-50AF377609B5}" type="datetimeFigureOut">
              <a:rPr lang="en-US" smtClean="0"/>
              <a:t>10-Jun-24</a:t>
            </a:fld>
            <a:endParaRPr lang="en-US"/>
          </a:p>
        </p:txBody>
      </p:sp>
      <p:sp>
        <p:nvSpPr>
          <p:cNvPr id="4" name="Footer Placeholder 3">
            <a:extLst>
              <a:ext uri="{FF2B5EF4-FFF2-40B4-BE49-F238E27FC236}">
                <a16:creationId xmlns:a16="http://schemas.microsoft.com/office/drawing/2014/main" id="{D24574C2-49A7-96AF-6334-ABF25ACBE9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98C401-314A-A6A6-BABF-756822454CF8}"/>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2506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5CF9B-8F88-EA7B-3933-27345F6EF958}"/>
              </a:ext>
            </a:extLst>
          </p:cNvPr>
          <p:cNvSpPr>
            <a:spLocks noGrp="1"/>
          </p:cNvSpPr>
          <p:nvPr>
            <p:ph type="dt" sz="half" idx="10"/>
          </p:nvPr>
        </p:nvSpPr>
        <p:spPr/>
        <p:txBody>
          <a:bodyPr/>
          <a:lstStyle/>
          <a:p>
            <a:fld id="{F69A5A6D-BDF9-407B-ABA1-50AF377609B5}" type="datetimeFigureOut">
              <a:rPr lang="en-US" smtClean="0"/>
              <a:t>10-Jun-24</a:t>
            </a:fld>
            <a:endParaRPr lang="en-US"/>
          </a:p>
        </p:txBody>
      </p:sp>
      <p:sp>
        <p:nvSpPr>
          <p:cNvPr id="3" name="Footer Placeholder 2">
            <a:extLst>
              <a:ext uri="{FF2B5EF4-FFF2-40B4-BE49-F238E27FC236}">
                <a16:creationId xmlns:a16="http://schemas.microsoft.com/office/drawing/2014/main" id="{D68241B4-8984-D07C-1FEF-C7D40F4577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257440-5F69-2FFF-8156-BD2178AB19E4}"/>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76563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DDA99-811F-0831-6526-48C5259965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319B07-0F93-BC50-2AF2-46A05B4B20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BA48D0-3203-6A18-2E8D-40B39023B1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8FF2C3-C540-22B8-C94D-9BD2B2C93DFC}"/>
              </a:ext>
            </a:extLst>
          </p:cNvPr>
          <p:cNvSpPr>
            <a:spLocks noGrp="1"/>
          </p:cNvSpPr>
          <p:nvPr>
            <p:ph type="dt" sz="half" idx="10"/>
          </p:nvPr>
        </p:nvSpPr>
        <p:spPr/>
        <p:txBody>
          <a:bodyPr/>
          <a:lstStyle/>
          <a:p>
            <a:fld id="{F69A5A6D-BDF9-407B-ABA1-50AF377609B5}" type="datetimeFigureOut">
              <a:rPr lang="en-US" smtClean="0"/>
              <a:t>10-Jun-24</a:t>
            </a:fld>
            <a:endParaRPr lang="en-US"/>
          </a:p>
        </p:txBody>
      </p:sp>
      <p:sp>
        <p:nvSpPr>
          <p:cNvPr id="6" name="Footer Placeholder 5">
            <a:extLst>
              <a:ext uri="{FF2B5EF4-FFF2-40B4-BE49-F238E27FC236}">
                <a16:creationId xmlns:a16="http://schemas.microsoft.com/office/drawing/2014/main" id="{4158ED1D-0369-4586-EEDC-D3088C0A0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E81965-58E6-1578-62B5-C084EAC29C21}"/>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059934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50E2-F1EA-A62C-BA04-E3AB7E59D2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831B58-D98E-2638-4AF2-7B802E829B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C9999-C825-5587-800E-96BB30D42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5E3EB1-17C0-98A3-49F9-0B4687024186}"/>
              </a:ext>
            </a:extLst>
          </p:cNvPr>
          <p:cNvSpPr>
            <a:spLocks noGrp="1"/>
          </p:cNvSpPr>
          <p:nvPr>
            <p:ph type="dt" sz="half" idx="10"/>
          </p:nvPr>
        </p:nvSpPr>
        <p:spPr/>
        <p:txBody>
          <a:bodyPr/>
          <a:lstStyle/>
          <a:p>
            <a:fld id="{F69A5A6D-BDF9-407B-ABA1-50AF377609B5}" type="datetimeFigureOut">
              <a:rPr lang="en-US" smtClean="0"/>
              <a:t>10-Jun-24</a:t>
            </a:fld>
            <a:endParaRPr lang="en-US"/>
          </a:p>
        </p:txBody>
      </p:sp>
      <p:sp>
        <p:nvSpPr>
          <p:cNvPr id="6" name="Footer Placeholder 5">
            <a:extLst>
              <a:ext uri="{FF2B5EF4-FFF2-40B4-BE49-F238E27FC236}">
                <a16:creationId xmlns:a16="http://schemas.microsoft.com/office/drawing/2014/main" id="{30EAEA7A-B7E9-31F6-42E1-563990E18F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6F2A-515D-1E79-B447-D49DF6CAB0A4}"/>
              </a:ext>
            </a:extLst>
          </p:cNvPr>
          <p:cNvSpPr>
            <a:spLocks noGrp="1"/>
          </p:cNvSpPr>
          <p:nvPr>
            <p:ph type="sldNum" sz="quarter" idx="12"/>
          </p:nvPr>
        </p:nvSpPr>
        <p:spPr/>
        <p:txBody>
          <a:bodyPr/>
          <a:lstStyle/>
          <a:p>
            <a:fld id="{A8DE8477-942F-46FB-8FB8-A213F202D2FF}" type="slidenum">
              <a:rPr lang="en-US" smtClean="0"/>
              <a:t>‹#›</a:t>
            </a:fld>
            <a:endParaRPr lang="en-US"/>
          </a:p>
        </p:txBody>
      </p:sp>
    </p:spTree>
    <p:extLst>
      <p:ext uri="{BB962C8B-B14F-4D97-AF65-F5344CB8AC3E}">
        <p14:creationId xmlns:p14="http://schemas.microsoft.com/office/powerpoint/2010/main" val="2778410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00479A-46DC-E214-1227-575125F38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7D05F6-D4DC-4288-1298-27C8AB038B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9361C9-029B-5A5A-5F41-9AA62A3FB3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9A5A6D-BDF9-407B-ABA1-50AF377609B5}" type="datetimeFigureOut">
              <a:rPr lang="en-US" smtClean="0"/>
              <a:t>10-Jun-24</a:t>
            </a:fld>
            <a:endParaRPr lang="en-US"/>
          </a:p>
        </p:txBody>
      </p:sp>
      <p:sp>
        <p:nvSpPr>
          <p:cNvPr id="5" name="Footer Placeholder 4">
            <a:extLst>
              <a:ext uri="{FF2B5EF4-FFF2-40B4-BE49-F238E27FC236}">
                <a16:creationId xmlns:a16="http://schemas.microsoft.com/office/drawing/2014/main" id="{42EA79D8-E8EE-637D-0FE9-8098A60E81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D91FC2B-A79F-723D-6FEE-1760F331E7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8DE8477-942F-46FB-8FB8-A213F202D2FF}" type="slidenum">
              <a:rPr lang="en-US" smtClean="0"/>
              <a:t>‹#›</a:t>
            </a:fld>
            <a:endParaRPr lang="en-US"/>
          </a:p>
        </p:txBody>
      </p:sp>
    </p:spTree>
    <p:extLst>
      <p:ext uri="{BB962C8B-B14F-4D97-AF65-F5344CB8AC3E}">
        <p14:creationId xmlns:p14="http://schemas.microsoft.com/office/powerpoint/2010/main" val="8503746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sitting at a table with a person in a blue shirt&#10;&#10;Description automatically generated">
            <a:extLst>
              <a:ext uri="{FF2B5EF4-FFF2-40B4-BE49-F238E27FC236}">
                <a16:creationId xmlns:a16="http://schemas.microsoft.com/office/drawing/2014/main" id="{35A7E000-5A74-463D-2CBF-A2817C4E5136}"/>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1C3F9655-F197-CD0F-15E8-5B8D939A90EE}"/>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TOEIC SPEAKING 101</a:t>
            </a:r>
          </a:p>
        </p:txBody>
      </p:sp>
      <p:sp>
        <p:nvSpPr>
          <p:cNvPr id="3" name="Subtitle 2">
            <a:extLst>
              <a:ext uri="{FF2B5EF4-FFF2-40B4-BE49-F238E27FC236}">
                <a16:creationId xmlns:a16="http://schemas.microsoft.com/office/drawing/2014/main" id="{B5E21428-EC0E-A707-00A4-6A7C06FF6E22}"/>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PART 02</a:t>
            </a:r>
          </a:p>
        </p:txBody>
      </p:sp>
    </p:spTree>
    <p:extLst>
      <p:ext uri="{BB962C8B-B14F-4D97-AF65-F5344CB8AC3E}">
        <p14:creationId xmlns:p14="http://schemas.microsoft.com/office/powerpoint/2010/main" val="2667155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35221-F939-DCBE-04D4-BC92179E1EE9}"/>
              </a:ext>
            </a:extLst>
          </p:cNvPr>
          <p:cNvSpPr txBox="1"/>
          <p:nvPr/>
        </p:nvSpPr>
        <p:spPr>
          <a:xfrm>
            <a:off x="510982" y="178217"/>
            <a:ext cx="11170035" cy="1200329"/>
          </a:xfrm>
          <a:prstGeom prst="rect">
            <a:avLst/>
          </a:prstGeom>
          <a:noFill/>
        </p:spPr>
        <p:txBody>
          <a:bodyPr wrap="square">
            <a:spAutoFit/>
          </a:bodyPr>
          <a:lstStyle/>
          <a:p>
            <a:pPr algn="ctr"/>
            <a:r>
              <a:rPr lang="en-US" sz="2400" b="1" dirty="0"/>
              <a:t>Topic: Some people prefer to take a job that does not pay well but does provide a lot of time off from work. What is your opinion about taking a job with a low salary that has a lot of vacation time? Give reasons for your opinion.</a:t>
            </a:r>
          </a:p>
        </p:txBody>
      </p:sp>
      <p:sp>
        <p:nvSpPr>
          <p:cNvPr id="5" name="TextBox 4">
            <a:extLst>
              <a:ext uri="{FF2B5EF4-FFF2-40B4-BE49-F238E27FC236}">
                <a16:creationId xmlns:a16="http://schemas.microsoft.com/office/drawing/2014/main" id="{F2ABA535-A293-E5D6-5FA5-1728D4B3D33D}"/>
              </a:ext>
            </a:extLst>
          </p:cNvPr>
          <p:cNvSpPr txBox="1"/>
          <p:nvPr/>
        </p:nvSpPr>
        <p:spPr>
          <a:xfrm>
            <a:off x="4782684" y="1671385"/>
            <a:ext cx="2750519" cy="369332"/>
          </a:xfrm>
          <a:prstGeom prst="rect">
            <a:avLst/>
          </a:prstGeom>
          <a:noFill/>
        </p:spPr>
        <p:txBody>
          <a:bodyPr wrap="square">
            <a:spAutoFit/>
          </a:bodyPr>
          <a:lstStyle/>
          <a:p>
            <a:r>
              <a:rPr lang="en-US" b="1" dirty="0">
                <a:solidFill>
                  <a:srgbClr val="FF0000"/>
                </a:solidFill>
              </a:rPr>
              <a:t>Giai </a:t>
            </a:r>
            <a:r>
              <a:rPr lang="en-US" b="1" dirty="0" err="1">
                <a:solidFill>
                  <a:srgbClr val="FF0000"/>
                </a:solidFill>
              </a:rPr>
              <a:t>đoạn</a:t>
            </a:r>
            <a:r>
              <a:rPr lang="en-US" b="1" dirty="0">
                <a:solidFill>
                  <a:srgbClr val="FF0000"/>
                </a:solidFill>
              </a:rPr>
              <a:t> </a:t>
            </a:r>
            <a:r>
              <a:rPr lang="en-US" b="1" dirty="0" err="1">
                <a:solidFill>
                  <a:srgbClr val="FF0000"/>
                </a:solidFill>
              </a:rPr>
              <a:t>chuẩn</a:t>
            </a:r>
            <a:r>
              <a:rPr lang="en-US" b="1" dirty="0">
                <a:solidFill>
                  <a:srgbClr val="FF0000"/>
                </a:solidFill>
              </a:rPr>
              <a:t> </a:t>
            </a:r>
            <a:r>
              <a:rPr lang="en-US" b="1" dirty="0" err="1">
                <a:solidFill>
                  <a:srgbClr val="FF0000"/>
                </a:solidFill>
              </a:rPr>
              <a:t>bị</a:t>
            </a:r>
            <a:r>
              <a:rPr lang="en-US" b="1" dirty="0">
                <a:solidFill>
                  <a:srgbClr val="FF0000"/>
                </a:solidFill>
              </a:rPr>
              <a:t> (45s)</a:t>
            </a:r>
          </a:p>
        </p:txBody>
      </p:sp>
      <p:sp>
        <p:nvSpPr>
          <p:cNvPr id="6" name="Rectangle: Rounded Corners 5">
            <a:extLst>
              <a:ext uri="{FF2B5EF4-FFF2-40B4-BE49-F238E27FC236}">
                <a16:creationId xmlns:a16="http://schemas.microsoft.com/office/drawing/2014/main" id="{EC6E479E-7A25-4DD3-9A0E-B95B3FF18523}"/>
              </a:ext>
            </a:extLst>
          </p:cNvPr>
          <p:cNvSpPr/>
          <p:nvPr/>
        </p:nvSpPr>
        <p:spPr>
          <a:xfrm>
            <a:off x="1144515" y="2424390"/>
            <a:ext cx="3978548" cy="3613072"/>
          </a:xfrm>
          <a:prstGeom prst="roundRect">
            <a:avLst/>
          </a:prstGeom>
          <a:ln>
            <a:solidFill>
              <a:srgbClr val="942F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b="1" dirty="0"/>
              <a:t>Bước 1: Nhận diện dạng câu hỏi và hiểu đề bài.</a:t>
            </a:r>
          </a:p>
          <a:p>
            <a:pPr algn="ctr"/>
            <a:endParaRPr lang="vi-VN" dirty="0"/>
          </a:p>
          <a:p>
            <a:pPr algn="ctr"/>
            <a:r>
              <a:rPr lang="vi-VN" dirty="0"/>
              <a:t>Nhận diện dạng câu hỏi: Từ cụm từ “What is your opinion about…” =&gt; Dạng câu hỏi trình bày quan điểm về việc lựa chọn công việc với lương thấp nhưng có nhiều thời gian nghỉ.</a:t>
            </a:r>
            <a:endParaRPr lang="en-US" dirty="0"/>
          </a:p>
        </p:txBody>
      </p:sp>
      <p:sp>
        <p:nvSpPr>
          <p:cNvPr id="7" name="Rectangle: Rounded Corners 6">
            <a:extLst>
              <a:ext uri="{FF2B5EF4-FFF2-40B4-BE49-F238E27FC236}">
                <a16:creationId xmlns:a16="http://schemas.microsoft.com/office/drawing/2014/main" id="{90CD33E6-7C27-ED1D-91ED-96EAE80B5325}"/>
              </a:ext>
            </a:extLst>
          </p:cNvPr>
          <p:cNvSpPr/>
          <p:nvPr/>
        </p:nvSpPr>
        <p:spPr>
          <a:xfrm>
            <a:off x="7134542" y="2424390"/>
            <a:ext cx="3978548" cy="3613072"/>
          </a:xfrm>
          <a:prstGeom prst="roundRect">
            <a:avLst/>
          </a:prstGeom>
          <a:ln>
            <a:solidFill>
              <a:srgbClr val="942F3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vi-VN" b="1" dirty="0"/>
              <a:t>Bước 2: Xác định quan điểm của bản thân.</a:t>
            </a:r>
          </a:p>
          <a:p>
            <a:pPr algn="ctr"/>
            <a:endParaRPr lang="vi-VN" dirty="0"/>
          </a:p>
          <a:p>
            <a:pPr algn="ctr"/>
            <a:r>
              <a:rPr lang="vi-VN" dirty="0"/>
              <a:t>Xem xét quan điểm cá nhân về việc chọn công việc với mức lương thấp nhưng có nhiều thời gian nghỉ =&gt; Đây là một lựa chọn sáng suốt vì đảm bảo sức khỏe của bản thân, gia tăng năng suất và chất lượng công việc.</a:t>
            </a:r>
            <a:endParaRPr lang="en-US" dirty="0"/>
          </a:p>
        </p:txBody>
      </p:sp>
      <p:sp>
        <p:nvSpPr>
          <p:cNvPr id="8" name="Arrow: Right 7">
            <a:extLst>
              <a:ext uri="{FF2B5EF4-FFF2-40B4-BE49-F238E27FC236}">
                <a16:creationId xmlns:a16="http://schemas.microsoft.com/office/drawing/2014/main" id="{5A5EB0D9-A9E3-4FEB-70C0-03890C9E9A5B}"/>
              </a:ext>
            </a:extLst>
          </p:cNvPr>
          <p:cNvSpPr/>
          <p:nvPr/>
        </p:nvSpPr>
        <p:spPr>
          <a:xfrm>
            <a:off x="5856299" y="3972492"/>
            <a:ext cx="545007" cy="436005"/>
          </a:xfrm>
          <a:prstGeom prst="rightArrow">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433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235221-F939-DCBE-04D4-BC92179E1EE9}"/>
              </a:ext>
            </a:extLst>
          </p:cNvPr>
          <p:cNvSpPr txBox="1"/>
          <p:nvPr/>
        </p:nvSpPr>
        <p:spPr>
          <a:xfrm>
            <a:off x="510982" y="178217"/>
            <a:ext cx="11170035" cy="1200329"/>
          </a:xfrm>
          <a:prstGeom prst="rect">
            <a:avLst/>
          </a:prstGeom>
          <a:noFill/>
        </p:spPr>
        <p:txBody>
          <a:bodyPr wrap="square">
            <a:spAutoFit/>
          </a:bodyPr>
          <a:lstStyle/>
          <a:p>
            <a:pPr algn="ctr"/>
            <a:r>
              <a:rPr lang="en-US" sz="2400" b="1" dirty="0"/>
              <a:t>Topic: Some people prefer to take a job that does not pay well but does provide a lot of time off from work. What is your opinion about taking a job with a low salary that has a lot of vacation time? Give reasons for your opinion.</a:t>
            </a:r>
          </a:p>
        </p:txBody>
      </p:sp>
      <p:sp>
        <p:nvSpPr>
          <p:cNvPr id="6" name="Rectangle: Rounded Corners 5">
            <a:extLst>
              <a:ext uri="{FF2B5EF4-FFF2-40B4-BE49-F238E27FC236}">
                <a16:creationId xmlns:a16="http://schemas.microsoft.com/office/drawing/2014/main" id="{EC6E479E-7A25-4DD3-9A0E-B95B3FF18523}"/>
              </a:ext>
            </a:extLst>
          </p:cNvPr>
          <p:cNvSpPr/>
          <p:nvPr/>
        </p:nvSpPr>
        <p:spPr>
          <a:xfrm>
            <a:off x="5788959" y="1311088"/>
            <a:ext cx="6057900" cy="5264524"/>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lnSpc>
                <a:spcPct val="150000"/>
              </a:lnSpc>
            </a:pPr>
            <a:r>
              <a:rPr lang="en-US" sz="2000" b="1" dirty="0"/>
              <a:t>I prefer a job with less money but more vacation time. First</a:t>
            </a:r>
            <a:r>
              <a:rPr lang="en-US" sz="2000" dirty="0"/>
              <a:t>, it helps me have a good balance between work and life. This makes me feel less stressed and tired. A good balance is important for my body and mind. </a:t>
            </a:r>
            <a:r>
              <a:rPr lang="en-US" sz="2000" b="1" dirty="0"/>
              <a:t>Second</a:t>
            </a:r>
            <a:r>
              <a:rPr lang="en-US" sz="2000" dirty="0"/>
              <a:t>, more vacation time lets me do fun things, travel, and be with family and friends. </a:t>
            </a:r>
            <a:r>
              <a:rPr lang="en-US" sz="2000" b="1" dirty="0"/>
              <a:t>Third</a:t>
            </a:r>
            <a:r>
              <a:rPr lang="en-US" sz="2000" dirty="0"/>
              <a:t>, even if I earn less money, I can learn to live simply.</a:t>
            </a:r>
            <a:r>
              <a:rPr lang="en-US" sz="2000" b="1" dirty="0"/>
              <a:t> I think time and experiences are more important than money. This way, my life is easier and happier.</a:t>
            </a:r>
          </a:p>
        </p:txBody>
      </p:sp>
      <p:pic>
        <p:nvPicPr>
          <p:cNvPr id="2" name="Picture 2" descr="Giai đoạn trình bày (60 giây)">
            <a:extLst>
              <a:ext uri="{FF2B5EF4-FFF2-40B4-BE49-F238E27FC236}">
                <a16:creationId xmlns:a16="http://schemas.microsoft.com/office/drawing/2014/main" id="{D6A07BF3-05F7-CE35-A731-157427760D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093" b="-1"/>
          <a:stretch/>
        </p:blipFill>
        <p:spPr bwMode="auto">
          <a:xfrm>
            <a:off x="-1042127" y="2198594"/>
            <a:ext cx="6694887" cy="376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55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6B757F5-376B-D3D3-1067-BECFFCAED1F3}"/>
              </a:ext>
            </a:extLst>
          </p:cNvPr>
          <p:cNvSpPr txBox="1"/>
          <p:nvPr/>
        </p:nvSpPr>
        <p:spPr>
          <a:xfrm>
            <a:off x="324411" y="622158"/>
            <a:ext cx="4348442" cy="830997"/>
          </a:xfrm>
          <a:prstGeom prst="rect">
            <a:avLst/>
          </a:prstGeom>
          <a:noFill/>
        </p:spPr>
        <p:txBody>
          <a:bodyPr wrap="square">
            <a:spAutoFit/>
          </a:bodyPr>
          <a:lstStyle/>
          <a:p>
            <a:pPr algn="l"/>
            <a:r>
              <a:rPr lang="en-US" sz="2400" b="0" i="0" dirty="0" err="1">
                <a:solidFill>
                  <a:srgbClr val="01051C"/>
                </a:solidFill>
                <a:effectLst/>
                <a:highlight>
                  <a:srgbClr val="FFFFFF"/>
                </a:highlight>
                <a:latin typeface="Times New Roman" panose="02020603050405020304" pitchFamily="18" charset="0"/>
                <a:cs typeface="Times New Roman" panose="02020603050405020304" pitchFamily="18" charset="0"/>
              </a:rPr>
              <a:t>Dạng</a:t>
            </a: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 </a:t>
            </a:r>
            <a:r>
              <a:rPr lang="en-US" sz="2400" b="0" i="0" dirty="0" err="1">
                <a:solidFill>
                  <a:srgbClr val="01051C"/>
                </a:solidFill>
                <a:effectLst/>
                <a:highlight>
                  <a:srgbClr val="FFFFFF"/>
                </a:highlight>
                <a:latin typeface="Times New Roman" panose="02020603050405020304" pitchFamily="18" charset="0"/>
                <a:cs typeface="Times New Roman" panose="02020603050405020304" pitchFamily="18" charset="0"/>
              </a:rPr>
              <a:t>đồng</a:t>
            </a: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 ý/ </a:t>
            </a:r>
            <a:r>
              <a:rPr lang="en-US" sz="2400" b="0" i="0" dirty="0" err="1">
                <a:solidFill>
                  <a:srgbClr val="01051C"/>
                </a:solidFill>
                <a:effectLst/>
                <a:highlight>
                  <a:srgbClr val="FFFFFF"/>
                </a:highlight>
                <a:latin typeface="Times New Roman" panose="02020603050405020304" pitchFamily="18" charset="0"/>
                <a:cs typeface="Times New Roman" panose="02020603050405020304" pitchFamily="18" charset="0"/>
              </a:rPr>
              <a:t>không</a:t>
            </a: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 </a:t>
            </a:r>
            <a:r>
              <a:rPr lang="en-US" sz="2400" b="0" i="0" dirty="0" err="1">
                <a:solidFill>
                  <a:srgbClr val="01051C"/>
                </a:solidFill>
                <a:effectLst/>
                <a:highlight>
                  <a:srgbClr val="FFFFFF"/>
                </a:highlight>
                <a:latin typeface="Times New Roman" panose="02020603050405020304" pitchFamily="18" charset="0"/>
                <a:cs typeface="Times New Roman" panose="02020603050405020304" pitchFamily="18" charset="0"/>
              </a:rPr>
              <a:t>đồng</a:t>
            </a: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 ý (Agreement)</a:t>
            </a:r>
          </a:p>
        </p:txBody>
      </p:sp>
      <p:sp>
        <p:nvSpPr>
          <p:cNvPr id="5" name="TextBox 4">
            <a:extLst>
              <a:ext uri="{FF2B5EF4-FFF2-40B4-BE49-F238E27FC236}">
                <a16:creationId xmlns:a16="http://schemas.microsoft.com/office/drawing/2014/main" id="{01F75155-555C-4673-26A2-919DAE58EB52}"/>
              </a:ext>
            </a:extLst>
          </p:cNvPr>
          <p:cNvSpPr txBox="1"/>
          <p:nvPr/>
        </p:nvSpPr>
        <p:spPr>
          <a:xfrm>
            <a:off x="277346" y="2868469"/>
            <a:ext cx="4348442" cy="461665"/>
          </a:xfrm>
          <a:prstGeom prst="rect">
            <a:avLst/>
          </a:prstGeom>
          <a:noFill/>
        </p:spPr>
        <p:txBody>
          <a:bodyPr wrap="square">
            <a:spAutoFit/>
          </a:bodyPr>
          <a:lstStyle/>
          <a:p>
            <a:pPr algn="l"/>
            <a:r>
              <a:rPr lang="vi-VN"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Dạng đưa ra quan điểm (Opinion)</a:t>
            </a:r>
          </a:p>
        </p:txBody>
      </p:sp>
      <p:sp>
        <p:nvSpPr>
          <p:cNvPr id="7" name="TextBox 6">
            <a:extLst>
              <a:ext uri="{FF2B5EF4-FFF2-40B4-BE49-F238E27FC236}">
                <a16:creationId xmlns:a16="http://schemas.microsoft.com/office/drawing/2014/main" id="{9ACA3CAD-317A-D3CB-F31B-04D4ABF18521}"/>
              </a:ext>
            </a:extLst>
          </p:cNvPr>
          <p:cNvSpPr txBox="1"/>
          <p:nvPr/>
        </p:nvSpPr>
        <p:spPr>
          <a:xfrm>
            <a:off x="324411" y="4801497"/>
            <a:ext cx="4348442" cy="461665"/>
          </a:xfrm>
          <a:prstGeom prst="rect">
            <a:avLst/>
          </a:prstGeom>
          <a:noFill/>
        </p:spPr>
        <p:txBody>
          <a:bodyPr wrap="square">
            <a:spAutoFit/>
          </a:bodyPr>
          <a:lstStyle/>
          <a:p>
            <a:pPr algn="l"/>
            <a:r>
              <a:rPr lang="en-US" sz="2400" b="0" i="0" dirty="0" err="1">
                <a:solidFill>
                  <a:srgbClr val="01051C"/>
                </a:solidFill>
                <a:effectLst/>
                <a:highlight>
                  <a:srgbClr val="FFFFFF"/>
                </a:highlight>
                <a:latin typeface="Times New Roman" panose="02020603050405020304" pitchFamily="18" charset="0"/>
                <a:cs typeface="Times New Roman" panose="02020603050405020304" pitchFamily="18" charset="0"/>
              </a:rPr>
              <a:t>Dạng</a:t>
            </a: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 </a:t>
            </a:r>
            <a:r>
              <a:rPr lang="en-US" sz="2400" b="0" i="0" dirty="0" err="1">
                <a:solidFill>
                  <a:srgbClr val="01051C"/>
                </a:solidFill>
                <a:effectLst/>
                <a:highlight>
                  <a:srgbClr val="FFFFFF"/>
                </a:highlight>
                <a:latin typeface="Times New Roman" panose="02020603050405020304" pitchFamily="18" charset="0"/>
                <a:cs typeface="Times New Roman" panose="02020603050405020304" pitchFamily="18" charset="0"/>
              </a:rPr>
              <a:t>lựa</a:t>
            </a: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 </a:t>
            </a:r>
            <a:r>
              <a:rPr lang="en-US" sz="2400" b="0" i="0" dirty="0" err="1">
                <a:solidFill>
                  <a:srgbClr val="01051C"/>
                </a:solidFill>
                <a:effectLst/>
                <a:highlight>
                  <a:srgbClr val="FFFFFF"/>
                </a:highlight>
                <a:latin typeface="Times New Roman" panose="02020603050405020304" pitchFamily="18" charset="0"/>
                <a:cs typeface="Times New Roman" panose="02020603050405020304" pitchFamily="18" charset="0"/>
              </a:rPr>
              <a:t>chọn</a:t>
            </a: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 (Preference)</a:t>
            </a:r>
          </a:p>
        </p:txBody>
      </p:sp>
      <p:sp>
        <p:nvSpPr>
          <p:cNvPr id="9" name="TextBox 8">
            <a:extLst>
              <a:ext uri="{FF2B5EF4-FFF2-40B4-BE49-F238E27FC236}">
                <a16:creationId xmlns:a16="http://schemas.microsoft.com/office/drawing/2014/main" id="{C03558DB-7BEC-DF18-F0FD-7971DC776775}"/>
              </a:ext>
            </a:extLst>
          </p:cNvPr>
          <p:cNvSpPr txBox="1"/>
          <p:nvPr/>
        </p:nvSpPr>
        <p:spPr>
          <a:xfrm>
            <a:off x="5871322" y="622158"/>
            <a:ext cx="6094878" cy="1569660"/>
          </a:xfrm>
          <a:prstGeom prst="rect">
            <a:avLst/>
          </a:prstGeom>
          <a:noFill/>
        </p:spPr>
        <p:txBody>
          <a:bodyPr wrap="square">
            <a:spAutoFit/>
          </a:bodyPr>
          <a:lstStyle/>
          <a:p>
            <a:pPr marL="285750" indent="-285750" algn="l">
              <a:buFont typeface="Arial" panose="020B0604020202020204" pitchFamily="34" charset="0"/>
              <a:buChar char="•"/>
            </a:pP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I agree / disagree with this for several reasons.</a:t>
            </a:r>
          </a:p>
          <a:p>
            <a:pPr marL="285750" indent="-285750" algn="l">
              <a:buFont typeface="Arial" panose="020B0604020202020204" pitchFamily="34" charset="0"/>
              <a:buChar char="•"/>
            </a:pP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This would be a good / bad idea for a number of reasons.</a:t>
            </a:r>
          </a:p>
        </p:txBody>
      </p:sp>
      <p:sp>
        <p:nvSpPr>
          <p:cNvPr id="11" name="TextBox 10">
            <a:extLst>
              <a:ext uri="{FF2B5EF4-FFF2-40B4-BE49-F238E27FC236}">
                <a16:creationId xmlns:a16="http://schemas.microsoft.com/office/drawing/2014/main" id="{ECFDA43B-0170-6B6B-FEC4-D76359FECC72}"/>
              </a:ext>
            </a:extLst>
          </p:cNvPr>
          <p:cNvSpPr txBox="1"/>
          <p:nvPr/>
        </p:nvSpPr>
        <p:spPr>
          <a:xfrm>
            <a:off x="5824257" y="2879004"/>
            <a:ext cx="6094878" cy="830997"/>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In my opinion / From my perspective / From my viewpoint …,</a:t>
            </a:r>
            <a:endParaRPr lang="en-US" sz="24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85C2003-BB05-B5DE-C0EC-CE36A2ED5D72}"/>
              </a:ext>
            </a:extLst>
          </p:cNvPr>
          <p:cNvSpPr txBox="1"/>
          <p:nvPr/>
        </p:nvSpPr>
        <p:spPr>
          <a:xfrm>
            <a:off x="5871322" y="4801497"/>
            <a:ext cx="6094878" cy="1569660"/>
          </a:xfrm>
          <a:prstGeom prst="rect">
            <a:avLst/>
          </a:prstGeom>
          <a:noFill/>
        </p:spPr>
        <p:txBody>
          <a:bodyPr wrap="square">
            <a:spAutoFit/>
          </a:bodyPr>
          <a:lstStyle/>
          <a:p>
            <a:pPr marL="285750" indent="-285750">
              <a:buFont typeface="Arial" panose="020B0604020202020204" pitchFamily="34" charset="0"/>
              <a:buChar char="•"/>
            </a:pP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I prefer / don’t prefer A for a few reasons. </a:t>
            </a:r>
          </a:p>
          <a:p>
            <a:pPr marL="285750" indent="-285750">
              <a:buFont typeface="Arial" panose="020B0604020202020204" pitchFamily="34" charset="0"/>
              <a:buChar char="•"/>
            </a:pPr>
            <a:r>
              <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rPr>
              <a:t>There are advantages and disadvantages for both, but I believe A is better because…</a:t>
            </a:r>
          </a:p>
          <a:p>
            <a:pPr marL="285750" indent="-285750" algn="l">
              <a:buFont typeface="Arial" panose="020B0604020202020204" pitchFamily="34" charset="0"/>
              <a:buChar char="•"/>
            </a:pPr>
            <a:endParaRPr lang="en-US" sz="2400" b="0" i="0" dirty="0">
              <a:solidFill>
                <a:srgbClr val="01051C"/>
              </a:solidFill>
              <a:effectLst/>
              <a:highlight>
                <a:srgbClr val="FFFFFF"/>
              </a:highlight>
              <a:latin typeface="Times New Roman" panose="02020603050405020304" pitchFamily="18" charset="0"/>
              <a:cs typeface="Times New Roman" panose="02020603050405020304" pitchFamily="18" charset="0"/>
            </a:endParaRPr>
          </a:p>
        </p:txBody>
      </p:sp>
      <p:sp>
        <p:nvSpPr>
          <p:cNvPr id="14" name="Arrow: Right 13">
            <a:extLst>
              <a:ext uri="{FF2B5EF4-FFF2-40B4-BE49-F238E27FC236}">
                <a16:creationId xmlns:a16="http://schemas.microsoft.com/office/drawing/2014/main" id="{A1C7C0BA-A1EA-6CF6-ED59-6EB7CA4F9FED}"/>
              </a:ext>
            </a:extLst>
          </p:cNvPr>
          <p:cNvSpPr/>
          <p:nvPr/>
        </p:nvSpPr>
        <p:spPr>
          <a:xfrm>
            <a:off x="5230906" y="887506"/>
            <a:ext cx="329453" cy="31600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1459888B-CF49-B3B6-C4C4-51BB0636A7D6}"/>
              </a:ext>
            </a:extLst>
          </p:cNvPr>
          <p:cNvSpPr/>
          <p:nvPr/>
        </p:nvSpPr>
        <p:spPr>
          <a:xfrm>
            <a:off x="5218579" y="3014128"/>
            <a:ext cx="329453" cy="31600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F54FC705-17AF-524C-3A9C-325A2E6DA13A}"/>
              </a:ext>
            </a:extLst>
          </p:cNvPr>
          <p:cNvSpPr/>
          <p:nvPr/>
        </p:nvSpPr>
        <p:spPr>
          <a:xfrm>
            <a:off x="5206252" y="5140750"/>
            <a:ext cx="329453" cy="316006"/>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036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1EBCB-57D8-3588-80CE-C5C4249F6E9D}"/>
              </a:ext>
            </a:extLst>
          </p:cNvPr>
          <p:cNvSpPr>
            <a:spLocks noGrp="1"/>
          </p:cNvSpPr>
          <p:nvPr>
            <p:ph type="title"/>
          </p:nvPr>
        </p:nvSpPr>
        <p:spPr/>
        <p:txBody>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PRACTICE </a:t>
            </a:r>
          </a:p>
        </p:txBody>
      </p:sp>
      <p:sp>
        <p:nvSpPr>
          <p:cNvPr id="3" name="Content Placeholder 2">
            <a:extLst>
              <a:ext uri="{FF2B5EF4-FFF2-40B4-BE49-F238E27FC236}">
                <a16:creationId xmlns:a16="http://schemas.microsoft.com/office/drawing/2014/main" id="{3AB12067-1122-D7D2-7DB2-D831080A9737}"/>
              </a:ext>
            </a:extLst>
          </p:cNvPr>
          <p:cNvSpPr>
            <a:spLocks noGrp="1"/>
          </p:cNvSpPr>
          <p:nvPr>
            <p:ph idx="1"/>
          </p:nvPr>
        </p:nvSpPr>
        <p:spPr/>
        <p:txBody>
          <a:bodyPr>
            <a:normAutofit/>
          </a:bodyPr>
          <a:lstStyle/>
          <a:p>
            <a:r>
              <a:rPr lang="en-US" sz="3200" dirty="0">
                <a:latin typeface="Times New Roman" panose="02020603050405020304" pitchFamily="18" charset="0"/>
                <a:cs typeface="Times New Roman" panose="02020603050405020304" pitchFamily="18" charset="0"/>
              </a:rPr>
              <a:t>Do you prefer to work with colleagues in an office or to work alone at home?</a:t>
            </a:r>
          </a:p>
          <a:p>
            <a:r>
              <a:rPr lang="en-US" sz="3200" dirty="0">
                <a:latin typeface="Times New Roman" panose="02020603050405020304" pitchFamily="18" charset="0"/>
                <a:cs typeface="Times New Roman" panose="02020603050405020304" pitchFamily="18" charset="0"/>
              </a:rPr>
              <a:t>Some people prefer to communicate through the phone. Others prefer to interact via email. Which mode of communication do you believe is better, and why? </a:t>
            </a:r>
          </a:p>
          <a:p>
            <a:r>
              <a:rPr lang="en-US" sz="3200" dirty="0">
                <a:latin typeface="Times New Roman" panose="02020603050405020304" pitchFamily="18" charset="0"/>
                <a:cs typeface="Times New Roman" panose="02020603050405020304" pitchFamily="18" charset="0"/>
              </a:rPr>
              <a:t>These days, people work very late at night. What’s your opinion about this statement?</a:t>
            </a:r>
          </a:p>
        </p:txBody>
      </p:sp>
    </p:spTree>
    <p:extLst>
      <p:ext uri="{BB962C8B-B14F-4D97-AF65-F5344CB8AC3E}">
        <p14:creationId xmlns:p14="http://schemas.microsoft.com/office/powerpoint/2010/main" val="2403047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DFCA1-B422-BEC3-CDC7-7C424CB38FB6}"/>
              </a:ext>
            </a:extLst>
          </p:cNvPr>
          <p:cNvSpPr>
            <a:spLocks noGrp="1"/>
          </p:cNvSpPr>
          <p:nvPr>
            <p:ph idx="1"/>
          </p:nvPr>
        </p:nvSpPr>
        <p:spPr>
          <a:xfrm>
            <a:off x="838200" y="402336"/>
            <a:ext cx="10515600" cy="5774627"/>
          </a:xfrm>
        </p:spPr>
        <p:txBody>
          <a:bodyPr>
            <a:normAutofit fontScale="70000" lnSpcReduction="20000"/>
          </a:bodyPr>
          <a:lstStyle/>
          <a:p>
            <a:pPr algn="l">
              <a:lnSpc>
                <a:spcPct val="160000"/>
              </a:lnSpc>
            </a:pPr>
            <a:r>
              <a:rPr lang="en-US" sz="3200" dirty="0"/>
              <a:t>Question: Do you prefer to work with colleagues in an office or to work alone at home?</a:t>
            </a:r>
          </a:p>
          <a:p>
            <a:pPr algn="l">
              <a:lnSpc>
                <a:spcPct val="160000"/>
              </a:lnSpc>
            </a:pPr>
            <a:r>
              <a:rPr lang="en-US" sz="3200" dirty="0"/>
              <a:t>Answer: I prefer to work with colleagues in an office. When I work with other people, I can see and talk to them. This makes the day more interesting and less lonely. We can help each other with problems and share ideas. If I don't know how to do something, I can ask my colleagues for help. Also, working in an office helps me stay focused because there are fewer distractions than at home. At home, it is easy to get distracted by TV or other things. In the office, everyone is working, so it is easier to concentrate. Overall, I think working with colleagues in an office is better for me because it is more social and helps me work better.</a:t>
            </a:r>
          </a:p>
          <a:p>
            <a:pPr marL="0" indent="0">
              <a:lnSpc>
                <a:spcPct val="160000"/>
              </a:lnSpc>
              <a:buNone/>
            </a:pPr>
            <a:endParaRPr lang="en-US" sz="3200" dirty="0"/>
          </a:p>
        </p:txBody>
      </p:sp>
    </p:spTree>
    <p:extLst>
      <p:ext uri="{BB962C8B-B14F-4D97-AF65-F5344CB8AC3E}">
        <p14:creationId xmlns:p14="http://schemas.microsoft.com/office/powerpoint/2010/main" val="2563219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DFCA1-B422-BEC3-CDC7-7C424CB38FB6}"/>
              </a:ext>
            </a:extLst>
          </p:cNvPr>
          <p:cNvSpPr>
            <a:spLocks noGrp="1"/>
          </p:cNvSpPr>
          <p:nvPr>
            <p:ph idx="1"/>
          </p:nvPr>
        </p:nvSpPr>
        <p:spPr>
          <a:xfrm>
            <a:off x="838200" y="402336"/>
            <a:ext cx="10515600" cy="5774627"/>
          </a:xfrm>
        </p:spPr>
        <p:txBody>
          <a:bodyPr>
            <a:normAutofit fontScale="62500" lnSpcReduction="20000"/>
          </a:bodyPr>
          <a:lstStyle/>
          <a:p>
            <a:pPr algn="l">
              <a:lnSpc>
                <a:spcPct val="170000"/>
              </a:lnSpc>
            </a:pPr>
            <a:r>
              <a:rPr lang="en-US" sz="3200" dirty="0"/>
              <a:t>Question: Some people prefer to communicate through the phone. Others prefer to interact via email. Which mode of communication do you believe is better, and why?</a:t>
            </a:r>
          </a:p>
          <a:p>
            <a:pPr algn="l">
              <a:lnSpc>
                <a:spcPct val="170000"/>
              </a:lnSpc>
            </a:pPr>
            <a:endParaRPr lang="en-US" sz="3200" dirty="0"/>
          </a:p>
          <a:p>
            <a:pPr algn="l">
              <a:lnSpc>
                <a:spcPct val="170000"/>
              </a:lnSpc>
            </a:pPr>
            <a:r>
              <a:rPr lang="en-US" sz="3200" dirty="0"/>
              <a:t>Answer: I think talking on the phone is better than using email. When you talk on the phone, you can hear the other person's voice. This makes the conversation more personal and friendly. You can understand their emotions better because you can hear if they are happy, sad, or excited. Talking on the phone is also faster. You can ask a question and get an answer right away. With email, you might have to wait a long time for a reply. Also, sometimes emails can be misunderstood because you can't hear the tone of voice. So, I believe talking on the phone is better because it is quicker and more personal.</a:t>
            </a:r>
          </a:p>
        </p:txBody>
      </p:sp>
    </p:spTree>
    <p:extLst>
      <p:ext uri="{BB962C8B-B14F-4D97-AF65-F5344CB8AC3E}">
        <p14:creationId xmlns:p14="http://schemas.microsoft.com/office/powerpoint/2010/main" val="4085147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DFCA1-B422-BEC3-CDC7-7C424CB38FB6}"/>
              </a:ext>
            </a:extLst>
          </p:cNvPr>
          <p:cNvSpPr>
            <a:spLocks noGrp="1"/>
          </p:cNvSpPr>
          <p:nvPr>
            <p:ph idx="1"/>
          </p:nvPr>
        </p:nvSpPr>
        <p:spPr>
          <a:xfrm>
            <a:off x="838200" y="402336"/>
            <a:ext cx="10515600" cy="5774627"/>
          </a:xfrm>
        </p:spPr>
        <p:txBody>
          <a:bodyPr>
            <a:normAutofit fontScale="70000" lnSpcReduction="20000"/>
          </a:bodyPr>
          <a:lstStyle/>
          <a:p>
            <a:pPr algn="l">
              <a:lnSpc>
                <a:spcPct val="160000"/>
              </a:lnSpc>
            </a:pPr>
            <a:r>
              <a:rPr lang="en-US" sz="3200" dirty="0"/>
              <a:t>Question: These days, people work very late at night. What’s your opinion about this statement?</a:t>
            </a:r>
          </a:p>
          <a:p>
            <a:pPr algn="l">
              <a:lnSpc>
                <a:spcPct val="160000"/>
              </a:lnSpc>
            </a:pPr>
            <a:endParaRPr lang="en-US" sz="3200" dirty="0"/>
          </a:p>
          <a:p>
            <a:pPr algn="l">
              <a:lnSpc>
                <a:spcPct val="160000"/>
              </a:lnSpc>
            </a:pPr>
            <a:r>
              <a:rPr lang="en-US" sz="3200" dirty="0"/>
              <a:t>Answer: I think working very late at night is not a good idea. When people work late, they do not get enough sleep. This can make them very tired and not feel well. Lack of sleep can also make it hard to concentrate and do good work the next day. It can be bad for health, causing problems like stress and not feeling happy. It is better to work during the day and rest at night. This way, people can have time to relax and enjoy other activities. A good night's sleep helps people feel refreshed and ready for the next day. So, I believe it is important to finish work earlier and not work too late at night for a healthy and happy life.</a:t>
            </a:r>
          </a:p>
        </p:txBody>
      </p:sp>
    </p:spTree>
    <p:extLst>
      <p:ext uri="{BB962C8B-B14F-4D97-AF65-F5344CB8AC3E}">
        <p14:creationId xmlns:p14="http://schemas.microsoft.com/office/powerpoint/2010/main" val="55541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up of a test&#10;&#10;Description automatically generated">
            <a:extLst>
              <a:ext uri="{FF2B5EF4-FFF2-40B4-BE49-F238E27FC236}">
                <a16:creationId xmlns:a16="http://schemas.microsoft.com/office/drawing/2014/main" id="{138AC700-87CB-1030-EF08-9985ECE28612}"/>
              </a:ext>
            </a:extLst>
          </p:cNvPr>
          <p:cNvPicPr>
            <a:picLocks noChangeAspect="1"/>
          </p:cNvPicPr>
          <p:nvPr/>
        </p:nvPicPr>
        <p:blipFill>
          <a:blip r:embed="rId2"/>
          <a:stretch>
            <a:fillRect/>
          </a:stretch>
        </p:blipFill>
        <p:spPr>
          <a:xfrm>
            <a:off x="676584" y="64924"/>
            <a:ext cx="10471830" cy="6728152"/>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3079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E3E723-4964-C175-35BF-4812E8FF9DEA}"/>
              </a:ext>
            </a:extLst>
          </p:cNvPr>
          <p:cNvSpPr>
            <a:spLocks noGrp="1"/>
          </p:cNvSpPr>
          <p:nvPr>
            <p:ph type="title"/>
          </p:nvPr>
        </p:nvSpPr>
        <p:spPr>
          <a:xfrm>
            <a:off x="775121" y="235172"/>
            <a:ext cx="10803242" cy="1050292"/>
          </a:xfrm>
        </p:spPr>
        <p:txBody>
          <a:bodyPr anchor="b">
            <a:normAutofit fontScale="90000"/>
          </a:bodyPr>
          <a:lstStyle/>
          <a:p>
            <a:r>
              <a:rPr lang="en-US" sz="3600" dirty="0">
                <a:latin typeface="Amasis MT Pro Black" panose="02040A04050005020304" pitchFamily="18" charset="0"/>
              </a:rPr>
              <a:t>Respond to questions using information provided</a:t>
            </a:r>
          </a:p>
        </p:txBody>
      </p:sp>
      <p:pic>
        <p:nvPicPr>
          <p:cNvPr id="6" name="Picture 5" descr="A screenshot of a computer&#10;&#10;Description automatically generated">
            <a:extLst>
              <a:ext uri="{FF2B5EF4-FFF2-40B4-BE49-F238E27FC236}">
                <a16:creationId xmlns:a16="http://schemas.microsoft.com/office/drawing/2014/main" id="{787D38D5-33C2-D1A0-3643-3A39549B5DAC}"/>
              </a:ext>
            </a:extLst>
          </p:cNvPr>
          <p:cNvPicPr>
            <a:picLocks noChangeAspect="1"/>
          </p:cNvPicPr>
          <p:nvPr/>
        </p:nvPicPr>
        <p:blipFill>
          <a:blip r:embed="rId2"/>
          <a:stretch>
            <a:fillRect/>
          </a:stretch>
        </p:blipFill>
        <p:spPr>
          <a:xfrm>
            <a:off x="492846" y="1417354"/>
            <a:ext cx="5113593" cy="4706221"/>
          </a:xfrm>
          <a:prstGeom prst="rect">
            <a:avLst/>
          </a:prstGeom>
        </p:spPr>
      </p:pic>
      <p:sp>
        <p:nvSpPr>
          <p:cNvPr id="3" name="Content Placeholder 2">
            <a:extLst>
              <a:ext uri="{FF2B5EF4-FFF2-40B4-BE49-F238E27FC236}">
                <a16:creationId xmlns:a16="http://schemas.microsoft.com/office/drawing/2014/main" id="{E206A67C-CC4B-CE85-C896-1CDC2CBAF5E2}"/>
              </a:ext>
            </a:extLst>
          </p:cNvPr>
          <p:cNvSpPr>
            <a:spLocks noGrp="1"/>
          </p:cNvSpPr>
          <p:nvPr>
            <p:ph idx="1"/>
          </p:nvPr>
        </p:nvSpPr>
        <p:spPr>
          <a:xfrm>
            <a:off x="5565342" y="1549243"/>
            <a:ext cx="6382414" cy="4706222"/>
          </a:xfrm>
        </p:spPr>
        <p:txBody>
          <a:bodyPr anchor="t">
            <a:normAutofit/>
          </a:bodyPr>
          <a:lstStyle/>
          <a:p>
            <a:pPr>
              <a:lnSpc>
                <a:spcPct val="150000"/>
              </a:lnSpc>
              <a:buFont typeface="Arial" panose="020B0604020202020204" pitchFamily="34" charset="0"/>
              <a:buChar char="•"/>
            </a:pPr>
            <a:r>
              <a:rPr lang="vi-VN" sz="1800" dirty="0">
                <a:latin typeface="+mj-lt"/>
              </a:rPr>
              <a:t>Câu hỏi số  8 - 10: Respond to questions using information provided (Trả lời các câu hỏi dựa vào thông tin được cung cấp): Ở mỗi câu hỏi, thí sinh có nhiệm vụ trả lời câu hỏi dựa vào thông tin được chiếu trên màn hình (ví dụ: lịch trình của một sự kiện). Thí sinh sẽ có 45s để đọc các thông tin trước khi nghe câu hỏi và 3s để chuẩn bị nói sau khi nghe xong câu hỏi và trước khi tiếng “bíp” báo hiệu “bắt đầu nói” vang lên. Thời gian trả lời là 15s đối với câu số 8-9 và 30s đối với câu số 10. Đặc biệt, câu hỏi số 10 sẽ được nghe 2 lần. Điểm của 3 câu hỏi sẽ được chấm dựa trên tất cả những tiêu chí trên. Thang điểm cho 3 câu hỏi này là 0 đến 3 điểm. </a:t>
            </a:r>
          </a:p>
        </p:txBody>
      </p:sp>
      <p:sp>
        <p:nvSpPr>
          <p:cNvPr id="13" name="Rectangle 12">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9499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B01-BFAE-3E46-4CBA-E1F2BDCC7597}"/>
              </a:ext>
            </a:extLst>
          </p:cNvPr>
          <p:cNvSpPr>
            <a:spLocks noGrp="1"/>
          </p:cNvSpPr>
          <p:nvPr>
            <p:ph type="title"/>
          </p:nvPr>
        </p:nvSpPr>
        <p:spPr>
          <a:xfrm>
            <a:off x="4493713" y="2684022"/>
            <a:ext cx="4044724" cy="1325563"/>
          </a:xfrm>
        </p:spPr>
        <p:txBody>
          <a:bodyPr/>
          <a:lstStyle/>
          <a:p>
            <a:r>
              <a:rPr lang="en-US" sz="4400">
                <a:latin typeface="Amasis MT Pro Black" panose="02040A04050005020304" pitchFamily="18" charset="0"/>
              </a:rPr>
              <a:t>PRACTICE 02</a:t>
            </a:r>
            <a:endParaRPr lang="en-US" dirty="0"/>
          </a:p>
        </p:txBody>
      </p:sp>
      <p:pic>
        <p:nvPicPr>
          <p:cNvPr id="4" name="Picture 3">
            <a:extLst>
              <a:ext uri="{FF2B5EF4-FFF2-40B4-BE49-F238E27FC236}">
                <a16:creationId xmlns:a16="http://schemas.microsoft.com/office/drawing/2014/main" id="{68D192F2-02CA-6C10-F825-17616C1590FB}"/>
              </a:ext>
            </a:extLst>
          </p:cNvPr>
          <p:cNvPicPr>
            <a:picLocks noChangeAspect="1"/>
          </p:cNvPicPr>
          <p:nvPr/>
        </p:nvPicPr>
        <p:blipFill>
          <a:blip r:embed="rId3"/>
          <a:stretch>
            <a:fillRect/>
          </a:stretch>
        </p:blipFill>
        <p:spPr>
          <a:xfrm>
            <a:off x="569925" y="0"/>
            <a:ext cx="11052149" cy="6858000"/>
          </a:xfrm>
          <a:prstGeom prst="rect">
            <a:avLst/>
          </a:prstGeom>
        </p:spPr>
      </p:pic>
    </p:spTree>
    <p:extLst>
      <p:ext uri="{BB962C8B-B14F-4D97-AF65-F5344CB8AC3E}">
        <p14:creationId xmlns:p14="http://schemas.microsoft.com/office/powerpoint/2010/main" val="69155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F4D36-8258-63C5-311B-2965C382829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2B2985-C460-4E14-2840-2DC7D696D59F}"/>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4D1DE7C5-2512-C490-B8C9-F3E9593FCB37}"/>
              </a:ext>
            </a:extLst>
          </p:cNvPr>
          <p:cNvPicPr>
            <a:picLocks noChangeAspect="1"/>
          </p:cNvPicPr>
          <p:nvPr/>
        </p:nvPicPr>
        <p:blipFill>
          <a:blip r:embed="rId3"/>
          <a:stretch>
            <a:fillRect/>
          </a:stretch>
        </p:blipFill>
        <p:spPr>
          <a:xfrm>
            <a:off x="1166231" y="0"/>
            <a:ext cx="9859537" cy="6858000"/>
          </a:xfrm>
          <a:prstGeom prst="rect">
            <a:avLst/>
          </a:prstGeom>
        </p:spPr>
      </p:pic>
    </p:spTree>
    <p:extLst>
      <p:ext uri="{BB962C8B-B14F-4D97-AF65-F5344CB8AC3E}">
        <p14:creationId xmlns:p14="http://schemas.microsoft.com/office/powerpoint/2010/main" val="1513605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A6B01-BFAE-3E46-4CBA-E1F2BDCC7597}"/>
              </a:ext>
            </a:extLst>
          </p:cNvPr>
          <p:cNvSpPr>
            <a:spLocks noGrp="1"/>
          </p:cNvSpPr>
          <p:nvPr>
            <p:ph type="title"/>
          </p:nvPr>
        </p:nvSpPr>
        <p:spPr>
          <a:xfrm>
            <a:off x="4493713" y="2684022"/>
            <a:ext cx="4044724" cy="1325563"/>
          </a:xfrm>
        </p:spPr>
        <p:txBody>
          <a:bodyPr/>
          <a:lstStyle/>
          <a:p>
            <a:r>
              <a:rPr lang="en-US" sz="4400" dirty="0">
                <a:latin typeface="Amasis MT Pro Black" panose="02040A04050005020304" pitchFamily="18" charset="0"/>
              </a:rPr>
              <a:t>PRACTICE 01</a:t>
            </a:r>
            <a:endParaRPr lang="en-US" dirty="0"/>
          </a:p>
        </p:txBody>
      </p:sp>
      <p:pic>
        <p:nvPicPr>
          <p:cNvPr id="5" name="Picture 4">
            <a:extLst>
              <a:ext uri="{FF2B5EF4-FFF2-40B4-BE49-F238E27FC236}">
                <a16:creationId xmlns:a16="http://schemas.microsoft.com/office/drawing/2014/main" id="{5C597EF1-5238-8C86-3A42-A4AE9730A0E1}"/>
              </a:ext>
            </a:extLst>
          </p:cNvPr>
          <p:cNvPicPr>
            <a:picLocks noChangeAspect="1"/>
          </p:cNvPicPr>
          <p:nvPr/>
        </p:nvPicPr>
        <p:blipFill>
          <a:blip r:embed="rId3"/>
          <a:stretch>
            <a:fillRect/>
          </a:stretch>
        </p:blipFill>
        <p:spPr>
          <a:xfrm>
            <a:off x="952500" y="0"/>
            <a:ext cx="10287000" cy="6858000"/>
          </a:xfrm>
          <a:prstGeom prst="rect">
            <a:avLst/>
          </a:prstGeom>
        </p:spPr>
      </p:pic>
    </p:spTree>
    <p:extLst>
      <p:ext uri="{BB962C8B-B14F-4D97-AF65-F5344CB8AC3E}">
        <p14:creationId xmlns:p14="http://schemas.microsoft.com/office/powerpoint/2010/main" val="3914224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3E723-4964-C175-35BF-4812E8FF9DEA}"/>
              </a:ext>
            </a:extLst>
          </p:cNvPr>
          <p:cNvSpPr>
            <a:spLocks noGrp="1"/>
          </p:cNvSpPr>
          <p:nvPr>
            <p:ph type="title"/>
          </p:nvPr>
        </p:nvSpPr>
        <p:spPr>
          <a:xfrm>
            <a:off x="5898183" y="365125"/>
            <a:ext cx="5455617" cy="1325563"/>
          </a:xfrm>
        </p:spPr>
        <p:txBody>
          <a:bodyPr>
            <a:noAutofit/>
          </a:bodyPr>
          <a:lstStyle/>
          <a:p>
            <a:pPr algn="ctr"/>
            <a:r>
              <a:rPr lang="en-US" sz="3200" dirty="0">
                <a:latin typeface="Amasis MT Pro Black" panose="02040A04050005020304" pitchFamily="18" charset="0"/>
              </a:rPr>
              <a:t>Express an opinion </a:t>
            </a:r>
          </a:p>
        </p:txBody>
      </p:sp>
      <p:sp>
        <p:nvSpPr>
          <p:cNvPr id="3" name="Content Placeholder 2">
            <a:extLst>
              <a:ext uri="{FF2B5EF4-FFF2-40B4-BE49-F238E27FC236}">
                <a16:creationId xmlns:a16="http://schemas.microsoft.com/office/drawing/2014/main" id="{E206A67C-CC4B-CE85-C896-1CDC2CBAF5E2}"/>
              </a:ext>
            </a:extLst>
          </p:cNvPr>
          <p:cNvSpPr>
            <a:spLocks noGrp="1"/>
          </p:cNvSpPr>
          <p:nvPr>
            <p:ph idx="1"/>
          </p:nvPr>
        </p:nvSpPr>
        <p:spPr>
          <a:xfrm>
            <a:off x="6163428" y="1609240"/>
            <a:ext cx="5455617" cy="4351338"/>
          </a:xfrm>
        </p:spPr>
        <p:txBody>
          <a:bodyPr>
            <a:normAutofit/>
          </a:bodyPr>
          <a:lstStyle/>
          <a:p>
            <a:pPr algn="l">
              <a:lnSpc>
                <a:spcPct val="170000"/>
              </a:lnSpc>
              <a:buFont typeface="Arial" panose="020B0604020202020204" pitchFamily="34" charset="0"/>
              <a:buChar char="•"/>
            </a:pPr>
            <a:r>
              <a:rPr lang="vi-VN" sz="2000" dirty="0">
                <a:latin typeface="+mj-lt"/>
              </a:rPr>
              <a:t>Câu hỏi số 11: Express an opinion (Trình bày quan điểm của bản thân): Ở câu hỏi này, thí sinh có nhiệm vụ trình bày quan điểm của bản thân về một chủ đề cụ thể và giải thích vì sao lại có quan điểm như vậy. Thời gian chuẩn bị là 45s và thời gian trả lời là 60s. Điểm của câu hỏi này sẽ được chấm dựa trên tất cả những tiêu chí trên. Thang điểm cho câu hỏi này là 0 đến 5 điểm. </a:t>
            </a:r>
          </a:p>
        </p:txBody>
      </p:sp>
      <p:pic>
        <p:nvPicPr>
          <p:cNvPr id="6" name="Picture 5">
            <a:extLst>
              <a:ext uri="{FF2B5EF4-FFF2-40B4-BE49-F238E27FC236}">
                <a16:creationId xmlns:a16="http://schemas.microsoft.com/office/drawing/2014/main" id="{CE36B3AC-6420-061D-019C-06F5AFFCFA89}"/>
              </a:ext>
            </a:extLst>
          </p:cNvPr>
          <p:cNvPicPr>
            <a:picLocks noChangeAspect="1"/>
          </p:cNvPicPr>
          <p:nvPr/>
        </p:nvPicPr>
        <p:blipFill>
          <a:blip r:embed="rId2"/>
          <a:stretch>
            <a:fillRect/>
          </a:stretch>
        </p:blipFill>
        <p:spPr>
          <a:xfrm>
            <a:off x="107648" y="365125"/>
            <a:ext cx="5843156" cy="6023872"/>
          </a:xfrm>
          <a:prstGeom prst="rect">
            <a:avLst/>
          </a:prstGeom>
        </p:spPr>
      </p:pic>
    </p:spTree>
    <p:extLst>
      <p:ext uri="{BB962C8B-B14F-4D97-AF65-F5344CB8AC3E}">
        <p14:creationId xmlns:p14="http://schemas.microsoft.com/office/powerpoint/2010/main" val="3786874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5F6"/>
        </a:solidFill>
        <a:effectLst/>
      </p:bgPr>
    </p:bg>
    <p:spTree>
      <p:nvGrpSpPr>
        <p:cNvPr id="1" name=""/>
        <p:cNvGrpSpPr/>
        <p:nvPr/>
      </p:nvGrpSpPr>
      <p:grpSpPr>
        <a:xfrm>
          <a:off x="0" y="0"/>
          <a:ext cx="0" cy="0"/>
          <a:chOff x="0" y="0"/>
          <a:chExt cx="0" cy="0"/>
        </a:xfrm>
      </p:grpSpPr>
      <p:pic>
        <p:nvPicPr>
          <p:cNvPr id="5" name="Content Placeholder 4" descr="A red and yellow rectangular shapes with white text&#10;&#10;Description automatically generated">
            <a:extLst>
              <a:ext uri="{FF2B5EF4-FFF2-40B4-BE49-F238E27FC236}">
                <a16:creationId xmlns:a16="http://schemas.microsoft.com/office/drawing/2014/main" id="{E8307D7A-1AB1-A7CF-CE6D-12CA13C6ACDA}"/>
              </a:ext>
            </a:extLst>
          </p:cNvPr>
          <p:cNvPicPr>
            <a:picLocks noGrp="1" noChangeAspect="1"/>
          </p:cNvPicPr>
          <p:nvPr>
            <p:ph idx="1"/>
          </p:nvPr>
        </p:nvPicPr>
        <p:blipFill>
          <a:blip r:embed="rId2"/>
          <a:stretch>
            <a:fillRect/>
          </a:stretch>
        </p:blipFill>
        <p:spPr>
          <a:xfrm>
            <a:off x="540522" y="0"/>
            <a:ext cx="10905066" cy="4498338"/>
          </a:xfrm>
          <a:prstGeom prst="rect">
            <a:avLst/>
          </a:prstGeom>
        </p:spPr>
      </p:pic>
      <p:sp>
        <p:nvSpPr>
          <p:cNvPr id="7" name="TextBox 6">
            <a:extLst>
              <a:ext uri="{FF2B5EF4-FFF2-40B4-BE49-F238E27FC236}">
                <a16:creationId xmlns:a16="http://schemas.microsoft.com/office/drawing/2014/main" id="{23B081EE-CE48-9340-E699-3B3CC950EF1F}"/>
              </a:ext>
            </a:extLst>
          </p:cNvPr>
          <p:cNvSpPr txBox="1"/>
          <p:nvPr/>
        </p:nvSpPr>
        <p:spPr>
          <a:xfrm>
            <a:off x="1400364" y="4043723"/>
            <a:ext cx="2444961" cy="2308324"/>
          </a:xfrm>
          <a:prstGeom prst="rect">
            <a:avLst/>
          </a:prstGeom>
          <a:noFill/>
          <a:ln>
            <a:solidFill>
              <a:srgbClr val="942F34"/>
            </a:solidFill>
          </a:ln>
        </p:spPr>
        <p:txBody>
          <a:bodyPr wrap="square">
            <a:spAutoFit/>
          </a:bodyPr>
          <a:lstStyle/>
          <a:p>
            <a:pPr algn="ctr"/>
            <a:r>
              <a:rPr lang="en-US" b="1" dirty="0"/>
              <a:t>Do you agree or disagree with the following statement? “Failure is part of success”. </a:t>
            </a:r>
          </a:p>
          <a:p>
            <a:pPr algn="ctr"/>
            <a:r>
              <a:rPr lang="en-US" b="1" dirty="0"/>
              <a:t>Give reasons and details to support your answer.</a:t>
            </a:r>
          </a:p>
        </p:txBody>
      </p:sp>
      <p:sp>
        <p:nvSpPr>
          <p:cNvPr id="8" name="TextBox 7">
            <a:extLst>
              <a:ext uri="{FF2B5EF4-FFF2-40B4-BE49-F238E27FC236}">
                <a16:creationId xmlns:a16="http://schemas.microsoft.com/office/drawing/2014/main" id="{BCA7907A-64FE-706B-E284-F854AA94410E}"/>
              </a:ext>
            </a:extLst>
          </p:cNvPr>
          <p:cNvSpPr txBox="1"/>
          <p:nvPr/>
        </p:nvSpPr>
        <p:spPr>
          <a:xfrm>
            <a:off x="4873519" y="4043723"/>
            <a:ext cx="2444961" cy="2585323"/>
          </a:xfrm>
          <a:prstGeom prst="rect">
            <a:avLst/>
          </a:prstGeom>
          <a:noFill/>
          <a:ln>
            <a:solidFill>
              <a:srgbClr val="942F34"/>
            </a:solidFill>
          </a:ln>
        </p:spPr>
        <p:txBody>
          <a:bodyPr wrap="square">
            <a:spAutoFit/>
          </a:bodyPr>
          <a:lstStyle/>
          <a:p>
            <a:pPr algn="ctr"/>
            <a:r>
              <a:rPr lang="en-US" b="1" dirty="0"/>
              <a:t>Many people think that promotion is the most important factor in choosing a job. What is your opinion on this issue? Give reasons and details to support your answer.</a:t>
            </a:r>
          </a:p>
        </p:txBody>
      </p:sp>
      <p:sp>
        <p:nvSpPr>
          <p:cNvPr id="9" name="TextBox 8">
            <a:extLst>
              <a:ext uri="{FF2B5EF4-FFF2-40B4-BE49-F238E27FC236}">
                <a16:creationId xmlns:a16="http://schemas.microsoft.com/office/drawing/2014/main" id="{8EBCE9E8-B626-B54A-91A7-E4E08680768B}"/>
              </a:ext>
            </a:extLst>
          </p:cNvPr>
          <p:cNvSpPr txBox="1"/>
          <p:nvPr/>
        </p:nvSpPr>
        <p:spPr>
          <a:xfrm>
            <a:off x="8346674" y="4043723"/>
            <a:ext cx="2444961" cy="1477328"/>
          </a:xfrm>
          <a:prstGeom prst="rect">
            <a:avLst/>
          </a:prstGeom>
          <a:noFill/>
          <a:ln>
            <a:solidFill>
              <a:srgbClr val="942F34"/>
            </a:solidFill>
          </a:ln>
        </p:spPr>
        <p:txBody>
          <a:bodyPr wrap="square">
            <a:spAutoFit/>
          </a:bodyPr>
          <a:lstStyle/>
          <a:p>
            <a:pPr algn="ctr"/>
            <a:r>
              <a:rPr lang="en-US" b="1" dirty="0"/>
              <a:t>Some people want to shop online. Others prefer to go to a store. Which one would you prefer and why?</a:t>
            </a:r>
          </a:p>
        </p:txBody>
      </p:sp>
    </p:spTree>
    <p:extLst>
      <p:ext uri="{BB962C8B-B14F-4D97-AF65-F5344CB8AC3E}">
        <p14:creationId xmlns:p14="http://schemas.microsoft.com/office/powerpoint/2010/main" val="387745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Giai đoạn trình bày (60 giây)">
            <a:extLst>
              <a:ext uri="{FF2B5EF4-FFF2-40B4-BE49-F238E27FC236}">
                <a16:creationId xmlns:a16="http://schemas.microsoft.com/office/drawing/2014/main" id="{9D828214-72A0-8682-E446-A0FAB92A03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093"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7423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167</TotalTime>
  <Words>1636</Words>
  <Application>Microsoft Office PowerPoint</Application>
  <PresentationFormat>Widescreen</PresentationFormat>
  <Paragraphs>57</Paragraphs>
  <Slides>16</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ADLaM Display</vt:lpstr>
      <vt:lpstr>Amasis MT Pro Black</vt:lpstr>
      <vt:lpstr>Aptos</vt:lpstr>
      <vt:lpstr>Aptos Display</vt:lpstr>
      <vt:lpstr>Arial</vt:lpstr>
      <vt:lpstr>Roboto</vt:lpstr>
      <vt:lpstr>Times New Roman</vt:lpstr>
      <vt:lpstr>Office Theme</vt:lpstr>
      <vt:lpstr>TOEIC SPEAKING 101</vt:lpstr>
      <vt:lpstr>PowerPoint Presentation</vt:lpstr>
      <vt:lpstr>Respond to questions using information provided</vt:lpstr>
      <vt:lpstr>PRACTICE 02</vt:lpstr>
      <vt:lpstr>PowerPoint Presentation</vt:lpstr>
      <vt:lpstr>PRACTICE 01</vt:lpstr>
      <vt:lpstr>Express an opinion </vt:lpstr>
      <vt:lpstr>PowerPoint Presentation</vt:lpstr>
      <vt:lpstr>PowerPoint Presentation</vt:lpstr>
      <vt:lpstr>PowerPoint Presentation</vt:lpstr>
      <vt:lpstr>PowerPoint Presentation</vt:lpstr>
      <vt:lpstr>PowerPoint Presentation</vt:lpstr>
      <vt:lpstr>PRACTICE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ThiPhuong Tran/LGEDV DA NANG HUMAN RESOURCES TEAM(RND(phuong4.tran@lgepartner.com)</dc:creator>
  <cp:lastModifiedBy>ThiPhuong Tran/LGEDV DA NANG HUMAN RESOURCES TEAM(RND(phuong4.tran@lgepartner.com)</cp:lastModifiedBy>
  <cp:revision>6</cp:revision>
  <cp:lastPrinted>2024-06-06T03:47:05Z</cp:lastPrinted>
  <dcterms:created xsi:type="dcterms:W3CDTF">2024-06-05T10:10:19Z</dcterms:created>
  <dcterms:modified xsi:type="dcterms:W3CDTF">2024-06-10T04:04:18Z</dcterms:modified>
</cp:coreProperties>
</file>